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61" r:id="rId3"/>
    <p:sldId id="262" r:id="rId4"/>
    <p:sldId id="263"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D6A155-5C99-47AA-BA48-8E11419D2EE5}" type="datetimeFigureOut">
              <a:rPr lang="ar-SA" smtClean="0"/>
              <a:t>04/04/1440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A5026E-6CB4-4516-AF61-D4DDAD61676F}"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D6A155-5C99-47AA-BA48-8E11419D2EE5}" type="datetimeFigureOut">
              <a:rPr lang="ar-SA" smtClean="0"/>
              <a:t>04/04/1440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6A155-5C99-47AA-BA48-8E11419D2EE5}" type="datetimeFigureOut">
              <a:rPr lang="ar-SA" smtClean="0"/>
              <a:t>04/04/1440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0D6A155-5C99-47AA-BA48-8E11419D2EE5}" type="datetimeFigureOut">
              <a:rPr lang="ar-SA" smtClean="0"/>
              <a:t>04/04/1440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8A5026E-6CB4-4516-AF61-D4DDAD6167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السادسة الاختبارات</a:t>
            </a:r>
            <a:endParaRPr lang="ar-SA" dirty="0"/>
          </a:p>
        </p:txBody>
      </p:sp>
    </p:spTree>
    <p:extLst>
      <p:ext uri="{BB962C8B-B14F-4D97-AF65-F5344CB8AC3E}">
        <p14:creationId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81000" y="762000"/>
            <a:ext cx="8153400" cy="5897880"/>
          </a:xfrm>
        </p:spPr>
        <p:txBody>
          <a:bodyPr>
            <a:normAutofit/>
          </a:bodyPr>
          <a:lstStyle/>
          <a:p>
            <a:r>
              <a:rPr lang="ar-SA" sz="2400" dirty="0"/>
              <a:t>والقياس: يعني غالبًا جمع معلومات كمية عن موضوع، ويلجأ المدرس إلى القياس في أحوال كثيرة فهو يقوم مثلا لقياس مقدرة الطفل عند التحاقه لأول مرة لتحديد الصف الذي يناسبه ومتى دخلها يقوم بقياس قدرته على فترات للتأكد من استفادته من جهود المدرس وقياس مدى هذه الاستفادة ثم يعود فيقوم بقياس قدرته عند عزمه على ترك المدرسة إلى مرحلة دراسية أعلى أو إلى الجامعة، وتتم عملية القياس في كل من هذه المراحل بواحدة من عدة وسائل </a:t>
            </a:r>
            <a:r>
              <a:rPr lang="ar-SA" sz="2400" dirty="0" err="1"/>
              <a:t>منها:التقدير</a:t>
            </a:r>
            <a:r>
              <a:rPr lang="ar-SA" sz="2400" dirty="0"/>
              <a:t> الشخصي والامتحانات والاختبارات والمقاييس العقلية و التحصيلية وغيرها.</a:t>
            </a:r>
            <a:endParaRPr lang="en-US" sz="2400" dirty="0"/>
          </a:p>
        </p:txBody>
      </p:sp>
    </p:spTree>
    <p:extLst>
      <p:ext uri="{BB962C8B-B14F-4D97-AF65-F5344CB8AC3E}">
        <p14:creationId xmlns:p14="http://schemas.microsoft.com/office/powerpoint/2010/main" val="1545776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62000"/>
            <a:ext cx="7543800" cy="5669280"/>
          </a:xfrm>
        </p:spPr>
        <p:txBody>
          <a:bodyPr>
            <a:noAutofit/>
          </a:bodyPr>
          <a:lstStyle/>
          <a:p>
            <a:r>
              <a:rPr lang="ar-SA" sz="2400" dirty="0"/>
              <a:t>- تحديد أرقام طبقا لقواعد معينة. ((تايلر))</a:t>
            </a:r>
            <a:endParaRPr lang="en-US" sz="2400" dirty="0"/>
          </a:p>
          <a:p>
            <a:r>
              <a:rPr lang="ar-SA" sz="2400" dirty="0"/>
              <a:t>- هو عبارة عن عملية يتم فيها تجميع بعض الخواص للموضوعات أو الإفراد أو الأشياء.((سافرت))</a:t>
            </a:r>
            <a:endParaRPr lang="en-US" sz="2400" dirty="0"/>
          </a:p>
          <a:p>
            <a:r>
              <a:rPr lang="ar-SA" sz="2400" dirty="0"/>
              <a:t>-هو جمع معلومات وملاحظات كمية عن موضوع القياس.(( رمزية الغريب))</a:t>
            </a:r>
            <a:endParaRPr lang="en-US" sz="2400" dirty="0"/>
          </a:p>
          <a:p>
            <a:r>
              <a:rPr lang="ar-IQ" sz="2400" b="1" dirty="0"/>
              <a:t>العوامل التي يتأثر بها القياس : </a:t>
            </a:r>
            <a:endParaRPr lang="en-US" sz="2400" dirty="0"/>
          </a:p>
          <a:p>
            <a:r>
              <a:rPr lang="ar-SA" sz="2400" dirty="0"/>
              <a:t>1. الشيء المراد أو السمة المراد قياسها .</a:t>
            </a:r>
            <a:endParaRPr lang="en-US" sz="2400" dirty="0"/>
          </a:p>
          <a:p>
            <a:r>
              <a:rPr lang="ar-SA" sz="2400" dirty="0"/>
              <a:t>2. أهداف القياس.</a:t>
            </a:r>
            <a:endParaRPr lang="en-US" sz="2400" dirty="0"/>
          </a:p>
          <a:p>
            <a:r>
              <a:rPr lang="ar-SA" sz="2400" dirty="0"/>
              <a:t>3. نوع المقياس ،ووحدة القياس المستخدمة. </a:t>
            </a:r>
            <a:endParaRPr lang="en-US" sz="2400" dirty="0"/>
          </a:p>
          <a:p>
            <a:r>
              <a:rPr lang="ar-SA" sz="2400" dirty="0"/>
              <a:t>4. طرق القياس ومدى تدريب الذي يقوم بالقياس وجمع الملاحظات .</a:t>
            </a:r>
            <a:endParaRPr lang="en-US" sz="2400" dirty="0"/>
          </a:p>
          <a:p>
            <a:r>
              <a:rPr lang="ar-SA" sz="2400" dirty="0"/>
              <a:t>5. عوامل أخرى متعلقة بطبيعة الظاهرة المقاسة وطبيعة المقياس وعلاقتهما بنوع الظاهرة المقاسة </a:t>
            </a:r>
            <a:endParaRPr lang="en-US" sz="2400" dirty="0">
              <a:cs typeface="DecoType Naskh" panose="02010400000000000000" pitchFamily="2" charset="-78"/>
            </a:endParaRPr>
          </a:p>
        </p:txBody>
      </p:sp>
    </p:spTree>
    <p:extLst>
      <p:ext uri="{BB962C8B-B14F-4D97-AF65-F5344CB8AC3E}">
        <p14:creationId xmlns:p14="http://schemas.microsoft.com/office/powerpoint/2010/main" val="1663914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391400" cy="5440680"/>
          </a:xfrm>
        </p:spPr>
        <p:txBody>
          <a:bodyPr>
            <a:normAutofit fontScale="85000" lnSpcReduction="20000"/>
          </a:bodyPr>
          <a:lstStyle/>
          <a:p>
            <a:r>
              <a:rPr lang="ar-IQ" sz="2800" b="1" dirty="0"/>
              <a:t> لماذا القياس؟</a:t>
            </a:r>
            <a:endParaRPr lang="en-US" sz="2800" dirty="0"/>
          </a:p>
          <a:p>
            <a:r>
              <a:rPr lang="ar-SA" sz="2800" dirty="0"/>
              <a:t>    أهم أهداف القياس هي تحديد الفروق الفردية بأنواعها المختلفة وتتلخص أنواع الفروق في آلاتي</a:t>
            </a:r>
            <a:r>
              <a:rPr lang="ar-IQ" sz="2800" dirty="0"/>
              <a:t> :</a:t>
            </a:r>
            <a:endParaRPr lang="en-US" sz="2800" dirty="0"/>
          </a:p>
          <a:p>
            <a:r>
              <a:rPr lang="ar-SA" sz="2800" b="1" dirty="0"/>
              <a:t>1- الفروق بين الأفراد : </a:t>
            </a:r>
            <a:r>
              <a:rPr lang="ar-SA" sz="2800" dirty="0"/>
              <a:t>يهتم هذا النوع بمقارنة الفرد بغيره من أقرانه (بنفس العمر، الصف، المهنة…) وذلك بهدف تحديد مركزه النسبي في المجموعة . </a:t>
            </a:r>
            <a:endParaRPr lang="en-US" sz="2800" dirty="0"/>
          </a:p>
          <a:p>
            <a:r>
              <a:rPr lang="ar-SA" sz="2800" b="1" dirty="0"/>
              <a:t>2- الفروق في ذات الفرد :</a:t>
            </a:r>
            <a:r>
              <a:rPr lang="ar-SA" sz="2800" dirty="0"/>
              <a:t> هذا النوع يهدف لمقارنة النواحي المختلفة في الفرد نفسه لمعرفة نواحي القوة والضعف . </a:t>
            </a:r>
            <a:endParaRPr lang="en-US" sz="2800" dirty="0"/>
          </a:p>
          <a:p>
            <a:r>
              <a:rPr lang="ar-SA" sz="2800" b="1" dirty="0"/>
              <a:t>3- الفروق بين المهن :</a:t>
            </a:r>
            <a:r>
              <a:rPr lang="ar-SA" sz="2800" dirty="0"/>
              <a:t> المهن المختلفة تتطلب مستويات مختلفة من القدرات والاستعدادات والسمات . وقياس الفروق </a:t>
            </a:r>
            <a:r>
              <a:rPr lang="ar-SA" sz="2800" dirty="0" err="1"/>
              <a:t>يفيدنا</a:t>
            </a:r>
            <a:r>
              <a:rPr lang="ar-SA" sz="2800" dirty="0"/>
              <a:t> في الانتقاء والتوجيه المهني وفي أعداد الفرد عموما للمهنة </a:t>
            </a:r>
            <a:endParaRPr lang="en-US" sz="2800" dirty="0"/>
          </a:p>
          <a:p>
            <a:r>
              <a:rPr lang="ar-SA" sz="2800" b="1" dirty="0"/>
              <a:t>4- الفروق بين الجماعات :</a:t>
            </a:r>
            <a:r>
              <a:rPr lang="ar-SA" sz="2800" dirty="0"/>
              <a:t> تختلف الجماعات في خصائصها ومميزاتها المختلفة لذلك فالقياس مهم في التفريق بين الجماعات المختلفة . </a:t>
            </a:r>
            <a:endParaRPr lang="en-US" sz="2800" dirty="0"/>
          </a:p>
        </p:txBody>
      </p:sp>
    </p:spTree>
    <p:extLst>
      <p:ext uri="{BB962C8B-B14F-4D97-AF65-F5344CB8AC3E}">
        <p14:creationId xmlns:p14="http://schemas.microsoft.com/office/powerpoint/2010/main" val="2603970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Override1.xml><?xml version="1.0" encoding="utf-8"?>
<a:themeOverride xmlns:a="http://schemas.openxmlformats.org/drawingml/2006/main">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emplate/>
  <TotalTime>55</TotalTime>
  <Words>142</Words>
  <Application>Microsoft Office PowerPoint</Application>
  <PresentationFormat>عرض على الشاشة (3:4)‏</PresentationFormat>
  <Paragraphs>18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دفق الهواء</vt:lpstr>
      <vt:lpstr>المحاضرة السادسة الاختبارات</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DR.Ahmed Saker 2o1O</cp:lastModifiedBy>
  <cp:revision>39</cp:revision>
  <dcterms:created xsi:type="dcterms:W3CDTF">2018-12-12T18:24:25Z</dcterms:created>
  <dcterms:modified xsi:type="dcterms:W3CDTF">2018-12-12T20:09:05Z</dcterms:modified>
</cp:coreProperties>
</file>